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70" r:id="rId5"/>
    <p:sldId id="282" r:id="rId6"/>
    <p:sldId id="260" r:id="rId7"/>
    <p:sldId id="259" r:id="rId8"/>
    <p:sldId id="268" r:id="rId9"/>
    <p:sldId id="271" r:id="rId10"/>
    <p:sldId id="291" r:id="rId11"/>
    <p:sldId id="292" r:id="rId12"/>
    <p:sldId id="293" r:id="rId13"/>
    <p:sldId id="294" r:id="rId14"/>
    <p:sldId id="295" r:id="rId15"/>
    <p:sldId id="296" r:id="rId16"/>
    <p:sldId id="300" r:id="rId17"/>
    <p:sldId id="269" r:id="rId18"/>
    <p:sldId id="274" r:id="rId19"/>
    <p:sldId id="258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D0D0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7" autoAdjust="0"/>
    <p:restoredTop sz="94660"/>
  </p:normalViewPr>
  <p:slideViewPr>
    <p:cSldViewPr snapToGrid="0">
      <p:cViewPr varScale="1">
        <p:scale>
          <a:sx n="68" d="100"/>
          <a:sy n="68" d="100"/>
        </p:scale>
        <p:origin x="82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d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15.wdp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4" b="652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98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681708" y="1562583"/>
            <a:ext cx="6510291" cy="2199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9074552" y="1367743"/>
            <a:ext cx="3117448" cy="675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257327" y="1877028"/>
            <a:ext cx="4934673" cy="675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841129" y="2025569"/>
            <a:ext cx="3350871" cy="12732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651287" y="2386313"/>
            <a:ext cx="94826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数字迎新系统</a:t>
            </a:r>
            <a:endParaRPr lang="zh-CN" altLang="en-US" sz="8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直角三角形 14"/>
          <p:cNvSpPr/>
          <p:nvPr/>
        </p:nvSpPr>
        <p:spPr>
          <a:xfrm rot="5400000">
            <a:off x="773599" y="2488817"/>
            <a:ext cx="661535" cy="661535"/>
          </a:xfrm>
          <a:prstGeom prst="rt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5925185" y="834390"/>
            <a:ext cx="2290236" cy="509905"/>
          </a:xfrm>
          <a:prstGeom prst="round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894052" y="858509"/>
            <a:ext cx="2321369" cy="415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bg1"/>
                </a:solidFill>
              </a:rPr>
              <a:t>2018</a:t>
            </a:r>
            <a:r>
              <a:rPr lang="zh-CN" altLang="en-US" sz="2000" dirty="0">
                <a:solidFill>
                  <a:schemeClr val="bg1"/>
                </a:solidFill>
              </a:rPr>
              <a:t>级</a:t>
            </a:r>
            <a:r>
              <a:rPr lang="en-US" altLang="zh-CN" sz="2000" dirty="0">
                <a:solidFill>
                  <a:schemeClr val="bg1"/>
                </a:solidFill>
              </a:rPr>
              <a:t>3</a:t>
            </a:r>
            <a:r>
              <a:rPr lang="zh-CN" altLang="en-US" sz="2000" dirty="0">
                <a:solidFill>
                  <a:schemeClr val="bg1"/>
                </a:solidFill>
              </a:rPr>
              <a:t>班第</a:t>
            </a:r>
            <a:r>
              <a:rPr lang="en-US" altLang="zh-CN" sz="2000" dirty="0">
                <a:solidFill>
                  <a:schemeClr val="bg1"/>
                </a:solidFill>
              </a:rPr>
              <a:t>11</a:t>
            </a:r>
            <a:r>
              <a:rPr lang="zh-CN" altLang="en-US" sz="2000" dirty="0">
                <a:solidFill>
                  <a:schemeClr val="bg1"/>
                </a:solidFill>
              </a:rPr>
              <a:t>组</a:t>
            </a:r>
            <a:endParaRPr lang="en-US" altLang="zh-CN" sz="2000" dirty="0">
              <a:solidFill>
                <a:schemeClr val="bg1"/>
              </a:solidFill>
            </a:endParaRPr>
          </a:p>
        </p:txBody>
      </p:sp>
      <p:sp>
        <p:nvSpPr>
          <p:cNvPr id="12" name="TextBox 36"/>
          <p:cNvSpPr txBox="1"/>
          <p:nvPr/>
        </p:nvSpPr>
        <p:spPr>
          <a:xfrm>
            <a:off x="6817946" y="4748227"/>
            <a:ext cx="33554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zh-CN" altLang="en-US" sz="11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     员：</a:t>
            </a:r>
            <a:r>
              <a:rPr lang="zh-CN" altLang="en-US" sz="1100" b="1" dirty="0"/>
              <a:t>蔡晨星，王美琼，潘仕艳，何洪颖，杨洋</a:t>
            </a:r>
            <a:endParaRPr lang="zh-CN" altLang="en-US" sz="1100" dirty="0">
              <a:solidFill>
                <a:srgbClr val="5F5F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36"/>
          <p:cNvSpPr txBox="1"/>
          <p:nvPr/>
        </p:nvSpPr>
        <p:spPr>
          <a:xfrm>
            <a:off x="6817946" y="4374732"/>
            <a:ext cx="123944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/>
            <a:r>
              <a:rPr lang="zh-CN" altLang="en-US" sz="11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     长：刘宗宝</a:t>
            </a:r>
            <a:endParaRPr lang="zh-CN" altLang="en-US" sz="1100" dirty="0">
              <a:solidFill>
                <a:srgbClr val="5F5F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2374" y="972767"/>
            <a:ext cx="1658600" cy="4955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5316" y="4197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7050" y="1338580"/>
            <a:ext cx="5476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普通管理员界面：学生报道确认与缴费确认模块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050" y="1901190"/>
            <a:ext cx="5104130" cy="34912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8975" y="1901190"/>
            <a:ext cx="6254750" cy="34918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2374" y="972767"/>
            <a:ext cx="1658600" cy="4955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5316" y="4197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7050" y="1338580"/>
            <a:ext cx="5476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系统管理员界面：总体用户统计模块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6275" y="1953895"/>
            <a:ext cx="8849995" cy="432371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2374" y="972767"/>
            <a:ext cx="1658600" cy="4955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5316" y="4197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7855" y="1267460"/>
            <a:ext cx="5476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系统管理员界面：生成用户模块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3430" y="1743710"/>
            <a:ext cx="8888095" cy="43719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2374" y="972767"/>
            <a:ext cx="1658600" cy="4955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5316" y="4197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7855" y="1267460"/>
            <a:ext cx="5476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系统管理员界面：角色管理模块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0860" y="1573530"/>
            <a:ext cx="9838690" cy="48450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2374" y="972767"/>
            <a:ext cx="1658600" cy="4955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5316" y="4197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7855" y="1267460"/>
            <a:ext cx="5476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系统管理员界面：用户管理模块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7210" y="1722755"/>
            <a:ext cx="9137015" cy="44557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2374" y="972767"/>
            <a:ext cx="1658600" cy="4955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5316" y="4197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17855" y="1267460"/>
            <a:ext cx="5476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系统管理员界面：日志管理模块</a:t>
            </a:r>
            <a:endParaRPr lang="zh-CN" altLang="en-US"/>
          </a:p>
        </p:txBody>
      </p:sp>
      <p:pic>
        <p:nvPicPr>
          <p:cNvPr id="7" name="图片 6" descr="~5V[TO{$NI{`IC2N]81P)]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5125" y="1635125"/>
            <a:ext cx="5288280" cy="3943985"/>
          </a:xfrm>
          <a:prstGeom prst="rect">
            <a:avLst/>
          </a:prstGeom>
        </p:spPr>
      </p:pic>
      <p:pic>
        <p:nvPicPr>
          <p:cNvPr id="10" name="图片 9" descr="U9U_BE_~P_%C4693P(N4Q]H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8025" y="1635760"/>
            <a:ext cx="6235065" cy="39433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4" b="652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 rot="19764056">
            <a:off x="2958016" y="2518116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3931920" y="4018428"/>
            <a:ext cx="4886502" cy="154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48882" y="1291566"/>
            <a:ext cx="1872000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65854" y="520450"/>
            <a:ext cx="3568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PART 04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34112" y="2915680"/>
            <a:ext cx="40052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15202" y="976606"/>
            <a:ext cx="1116000" cy="36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5316" y="48873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12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67683" y="1824717"/>
            <a:ext cx="96858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蔡晨星：前端：大体框架，页面（首页，查看通知内容，登录，忘记密码，查找学号，学生状态，学生信息，现场报到，现场缴费，日志管理）</a:t>
            </a:r>
            <a:endParaRPr lang="en-US" altLang="zh-CN" b="1" dirty="0"/>
          </a:p>
          <a:p>
            <a:r>
              <a:rPr lang="zh-CN" altLang="en-US" b="1" dirty="0"/>
              <a:t>潘仕艳：页面：学生</a:t>
            </a:r>
            <a:r>
              <a:rPr lang="en-US" altLang="zh-CN" b="1" dirty="0"/>
              <a:t>/</a:t>
            </a:r>
            <a:r>
              <a:rPr lang="zh-CN" altLang="en-US" b="1" dirty="0"/>
              <a:t>报道流程（报道信息，现场报道，学费支付），以及部分页面的背景设计</a:t>
            </a:r>
            <a:endParaRPr lang="en-US" altLang="zh-CN" b="1" dirty="0"/>
          </a:p>
          <a:p>
            <a:r>
              <a:rPr lang="zh-CN" altLang="en-US" b="1" dirty="0"/>
              <a:t>王美琼：权限管理的前端界面，管理员界面与管理系统后台界面</a:t>
            </a:r>
            <a:endParaRPr lang="en-US" altLang="zh-CN" b="1" dirty="0"/>
          </a:p>
          <a:p>
            <a:r>
              <a:rPr lang="zh-CN" altLang="en-US" b="1" dirty="0"/>
              <a:t>何洪颖：学生端（学生信息 学生信息修改 事务处理 个人资料修改）</a:t>
            </a:r>
            <a:endParaRPr lang="en-US" altLang="zh-CN" b="1" dirty="0"/>
          </a:p>
          <a:p>
            <a:r>
              <a:rPr lang="zh-CN" altLang="en-US" b="1" dirty="0"/>
              <a:t>杨洋：用户与通知消息的增删查改接口，登录接口，后端学院，学生，管理员的功能接口，及数据库的设计，权限管理的后端接口</a:t>
            </a:r>
            <a:endParaRPr lang="en-US" altLang="zh-CN" b="1" dirty="0"/>
          </a:p>
          <a:p>
            <a:r>
              <a:rPr lang="zh-CN" altLang="en-US" b="1" dirty="0"/>
              <a:t>刘宗宝：权限管理的后端接口和日志管理的后端接口，及数据库的设计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524" b="652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 flipH="1">
            <a:off x="0" y="3846043"/>
            <a:ext cx="6510292" cy="585665"/>
            <a:chOff x="5681708" y="3124200"/>
            <a:chExt cx="6510292" cy="785147"/>
          </a:xfrm>
        </p:grpSpPr>
        <p:sp>
          <p:nvSpPr>
            <p:cNvPr id="4" name="矩形 3"/>
            <p:cNvSpPr/>
            <p:nvPr/>
          </p:nvSpPr>
          <p:spPr>
            <a:xfrm>
              <a:off x="5681708" y="3319040"/>
              <a:ext cx="6510291" cy="2199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9074552" y="3124200"/>
              <a:ext cx="3117448" cy="675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7257327" y="3633485"/>
              <a:ext cx="4934673" cy="675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8841129" y="3782026"/>
              <a:ext cx="3350871" cy="127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2924175" y="2080260"/>
            <a:ext cx="637984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b="1" dirty="0">
                <a:solidFill>
                  <a:schemeClr val="bg1"/>
                </a:solidFill>
              </a:rPr>
              <a:t>感谢大家聆听！</a:t>
            </a:r>
            <a:endParaRPr lang="zh-CN" altLang="en-US" sz="8000" b="1" dirty="0">
              <a:solidFill>
                <a:schemeClr val="bg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681707" y="3846043"/>
            <a:ext cx="6510292" cy="585665"/>
            <a:chOff x="5681708" y="3124200"/>
            <a:chExt cx="6510292" cy="785147"/>
          </a:xfrm>
        </p:grpSpPr>
        <p:sp>
          <p:nvSpPr>
            <p:cNvPr id="11" name="矩形 10"/>
            <p:cNvSpPr/>
            <p:nvPr/>
          </p:nvSpPr>
          <p:spPr>
            <a:xfrm>
              <a:off x="5681708" y="3319040"/>
              <a:ext cx="6510291" cy="2199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9074552" y="3124200"/>
              <a:ext cx="3117448" cy="675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7257327" y="3633485"/>
              <a:ext cx="4934673" cy="675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8841129" y="3782026"/>
              <a:ext cx="3350871" cy="127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4" b="652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90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" y="1791331"/>
            <a:ext cx="5444843" cy="2199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392842" y="1543225"/>
            <a:ext cx="2052000" cy="675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40289" y="775668"/>
            <a:ext cx="1952552" cy="101566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目录</a:t>
            </a:r>
            <a:endParaRPr lang="zh-CN" altLang="en-US" sz="6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92841" y="1143115"/>
            <a:ext cx="1952552" cy="40011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CONTENTS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圆角矩形 11"/>
          <p:cNvSpPr/>
          <p:nvPr/>
        </p:nvSpPr>
        <p:spPr>
          <a:xfrm>
            <a:off x="6427500" y="2017478"/>
            <a:ext cx="639320" cy="639320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01</a:t>
            </a:r>
            <a:endParaRPr lang="zh-CN" altLang="en-US" sz="2800" dirty="0"/>
          </a:p>
        </p:txBody>
      </p:sp>
      <p:sp>
        <p:nvSpPr>
          <p:cNvPr id="10" name="文本框 9"/>
          <p:cNvSpPr txBox="1"/>
          <p:nvPr/>
        </p:nvSpPr>
        <p:spPr>
          <a:xfrm>
            <a:off x="7241061" y="3198167"/>
            <a:ext cx="1935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6427500" y="3048390"/>
            <a:ext cx="639320" cy="639320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02</a:t>
            </a:r>
            <a:endParaRPr lang="zh-CN" altLang="en-US" sz="2800" dirty="0"/>
          </a:p>
        </p:txBody>
      </p:sp>
      <p:sp>
        <p:nvSpPr>
          <p:cNvPr id="13" name="文本框 12"/>
          <p:cNvSpPr txBox="1"/>
          <p:nvPr/>
        </p:nvSpPr>
        <p:spPr>
          <a:xfrm>
            <a:off x="7331629" y="4232580"/>
            <a:ext cx="1935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圆角矩形 11"/>
          <p:cNvSpPr/>
          <p:nvPr/>
        </p:nvSpPr>
        <p:spPr>
          <a:xfrm>
            <a:off x="6427500" y="4079302"/>
            <a:ext cx="639320" cy="639320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03</a:t>
            </a:r>
            <a:endParaRPr lang="zh-CN" altLang="en-US" sz="2800" dirty="0"/>
          </a:p>
        </p:txBody>
      </p:sp>
      <p:sp>
        <p:nvSpPr>
          <p:cNvPr id="16" name="圆角矩形 11"/>
          <p:cNvSpPr/>
          <p:nvPr/>
        </p:nvSpPr>
        <p:spPr>
          <a:xfrm>
            <a:off x="6426739" y="5110214"/>
            <a:ext cx="639320" cy="639320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04</a:t>
            </a:r>
            <a:endParaRPr lang="zh-CN" altLang="en-US" sz="2800" dirty="0"/>
          </a:p>
        </p:txBody>
      </p:sp>
      <p:sp>
        <p:nvSpPr>
          <p:cNvPr id="17" name="文本框 16"/>
          <p:cNvSpPr txBox="1"/>
          <p:nvPr/>
        </p:nvSpPr>
        <p:spPr>
          <a:xfrm>
            <a:off x="7331629" y="5287869"/>
            <a:ext cx="1935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小组分工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16675" y="2106305"/>
            <a:ext cx="19595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4" b="652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 rot="19764056">
            <a:off x="2958016" y="2518116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3931920" y="4018428"/>
            <a:ext cx="4886502" cy="154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48882" y="1291566"/>
            <a:ext cx="1872000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65854" y="520450"/>
            <a:ext cx="3568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PART 01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34112" y="2915680"/>
            <a:ext cx="34507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 flipV="1">
            <a:off x="515201" y="930887"/>
            <a:ext cx="2098789" cy="4571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06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15201" y="461377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项目介绍</a:t>
            </a:r>
            <a:endParaRPr lang="zh-CN" altLang="en-US" b="1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8357" y="1368102"/>
            <a:ext cx="7066721" cy="326731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643191" y="1580322"/>
            <a:ext cx="4380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项目简介：四川师范大学的数字迎新系统，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4" b="652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131445" y="-97155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 rot="19764056">
            <a:off x="2958016" y="2518116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3931920" y="4018428"/>
            <a:ext cx="4886502" cy="154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48882" y="1291566"/>
            <a:ext cx="1872000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65854" y="520450"/>
            <a:ext cx="3568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PART 02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34112" y="2915680"/>
            <a:ext cx="57780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3"/>
          <p:cNvSpPr/>
          <p:nvPr/>
        </p:nvSpPr>
        <p:spPr>
          <a:xfrm>
            <a:off x="6436639" y="2702167"/>
            <a:ext cx="5113211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457200" algn="l">
              <a:lnSpc>
                <a:spcPct val="150000"/>
              </a:lnSpc>
              <a:buClrTx/>
              <a:buSzTx/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evenim MT" panose="02010502060101010101" pitchFamily="2" charset="-79"/>
                <a:sym typeface="+mn-ea"/>
              </a:rPr>
              <a:t>发展和建设小城镇是带动农村经济和社会发展的一个大战略。</a:t>
            </a:r>
            <a:endParaRPr lang="en-US" sz="1400" noProof="1">
              <a:solidFill>
                <a:schemeClr val="bg1"/>
              </a:solidFill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90346" y="1443992"/>
            <a:ext cx="178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前端框架和技术：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95655" y="1940560"/>
            <a:ext cx="9317355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457200" algn="l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000" b="1" dirty="0"/>
              <a:t>vue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echarts</a:t>
            </a:r>
            <a:r>
              <a:rPr lang="zh-CN" altLang="en-US" sz="2000" b="1" dirty="0"/>
              <a:t>（图），</a:t>
            </a:r>
            <a:r>
              <a:rPr lang="en-US" altLang="zh-CN" sz="2000" b="1" dirty="0"/>
              <a:t>tinymce</a:t>
            </a:r>
            <a:r>
              <a:rPr lang="zh-CN" altLang="en-US" sz="2000" b="1" dirty="0"/>
              <a:t>（富文本），</a:t>
            </a:r>
            <a:r>
              <a:rPr lang="en-US" altLang="zh-CN" sz="2000" b="1" dirty="0"/>
              <a:t>element-</a:t>
            </a:r>
            <a:r>
              <a:rPr lang="en-US" altLang="zh-CN" sz="2000" b="1" dirty="0" err="1"/>
              <a:t>ui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xslx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Viewer</a:t>
            </a:r>
            <a:r>
              <a:rPr lang="zh-CN" altLang="en-US" sz="2000" b="1" dirty="0"/>
              <a:t>，</a:t>
            </a:r>
            <a:r>
              <a:rPr lang="en-US" altLang="zh-CN" sz="2000" b="1" dirty="0"/>
              <a:t>Mock</a:t>
            </a:r>
            <a:endParaRPr lang="en-US" altLang="zh-CN" sz="2000" b="1" dirty="0"/>
          </a:p>
        </p:txBody>
      </p:sp>
      <p:sp>
        <p:nvSpPr>
          <p:cNvPr id="11" name="矩形 10"/>
          <p:cNvSpPr/>
          <p:nvPr/>
        </p:nvSpPr>
        <p:spPr>
          <a:xfrm>
            <a:off x="515202" y="976606"/>
            <a:ext cx="1116000" cy="36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65316" y="45033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01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15202" y="3152817"/>
            <a:ext cx="178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端框架和技术：</a:t>
            </a:r>
            <a:endPara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95874" y="3919521"/>
            <a:ext cx="8871443" cy="23529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457200" algn="l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 dirty="0"/>
              <a:t>基础框架：</a:t>
            </a:r>
            <a:r>
              <a:rPr lang="en-US" altLang="zh-CN" sz="2000" b="1" dirty="0"/>
              <a:t>spring boot</a:t>
            </a:r>
            <a:endParaRPr lang="en-US" altLang="zh-CN" sz="2000" b="1" dirty="0"/>
          </a:p>
          <a:p>
            <a:pPr lvl="0" indent="457200" algn="l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持久层框架：</a:t>
            </a:r>
            <a:r>
              <a:rPr lang="en-US" altLang="zh-CN" sz="2000" b="1" dirty="0"/>
              <a:t>mybatis</a:t>
            </a:r>
            <a:r>
              <a:rPr lang="zh-CN" altLang="en-US" sz="2000" b="1" dirty="0"/>
              <a:t>；</a:t>
            </a:r>
            <a:endParaRPr lang="en-US" altLang="zh-CN" sz="2000" b="1" dirty="0"/>
          </a:p>
          <a:p>
            <a:pPr lvl="0" indent="457200" algn="l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 dirty="0"/>
              <a:t>日志框架：</a:t>
            </a:r>
            <a:r>
              <a:rPr lang="en-US" altLang="zh-CN" sz="2000" b="1" dirty="0"/>
              <a:t>log4j</a:t>
            </a:r>
            <a:endParaRPr lang="en-US" altLang="zh-CN" sz="2000" b="1" dirty="0"/>
          </a:p>
          <a:p>
            <a:pPr lvl="0" indent="457200" algn="l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 dirty="0"/>
              <a:t>权限认证框架：</a:t>
            </a:r>
            <a:r>
              <a:rPr lang="en-US" altLang="zh-CN" sz="2000" b="1" dirty="0"/>
              <a:t>spring security</a:t>
            </a:r>
            <a:endParaRPr lang="en-US" altLang="zh-CN" sz="2000" b="1" dirty="0"/>
          </a:p>
          <a:p>
            <a:pPr lvl="0" indent="457200" algn="l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000" b="1" dirty="0"/>
              <a:t>数据库：</a:t>
            </a:r>
            <a:r>
              <a:rPr lang="en-US" altLang="zh-CN" sz="2000" b="1" dirty="0"/>
              <a:t>MYSQL</a:t>
            </a:r>
            <a:endParaRPr lang="zh-CN" altLang="en-US" sz="20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4" b="652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lumMod val="50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 rot="19764056">
            <a:off x="2958016" y="2518116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3931920" y="4018428"/>
            <a:ext cx="4886502" cy="1546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48882" y="1291566"/>
            <a:ext cx="1872000" cy="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65854" y="520450"/>
            <a:ext cx="3568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</a:rPr>
              <a:t>PART 03</a:t>
            </a:r>
            <a:endParaRPr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482467" y="2897292"/>
            <a:ext cx="29907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2374" y="972767"/>
            <a:ext cx="1658600" cy="4955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5316" y="4197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25220" y="1409700"/>
            <a:ext cx="4939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学生界面：学生报道流程模块</a:t>
            </a:r>
            <a:endParaRPr lang="zh-CN" altLang="en-US"/>
          </a:p>
        </p:txBody>
      </p:sp>
      <p:pic>
        <p:nvPicPr>
          <p:cNvPr id="10" name="图片 9" descr="4CQAXZBIN8MIB]1XD]%$8_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835" y="1868805"/>
            <a:ext cx="10057765" cy="45275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2374" y="972767"/>
            <a:ext cx="1658600" cy="49558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73213" y="6178858"/>
            <a:ext cx="5501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08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65316" y="4197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主要功能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7050" y="1338580"/>
            <a:ext cx="49396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普通管理员界面：学生报道状态确认模块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7855" y="1826260"/>
            <a:ext cx="5526405" cy="28505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420" y="1826260"/>
            <a:ext cx="5741670" cy="28505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770</Words>
  <Application>WPS 演示</Application>
  <PresentationFormat>宽屏</PresentationFormat>
  <Paragraphs>129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Levenim MT</vt:lpstr>
      <vt:lpstr>Perpetua Titling MT</vt:lpstr>
      <vt:lpstr>Open Sans</vt:lpstr>
      <vt:lpstr>Calibri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uying</dc:creator>
  <cp:lastModifiedBy>时光</cp:lastModifiedBy>
  <cp:revision>109</cp:revision>
  <dcterms:created xsi:type="dcterms:W3CDTF">2018-05-19T12:35:00Z</dcterms:created>
  <dcterms:modified xsi:type="dcterms:W3CDTF">2020-12-19T01:36:13Z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